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75" r:id="rId3"/>
    <p:sldId id="257" r:id="rId4"/>
    <p:sldId id="258" r:id="rId5"/>
    <p:sldId id="259" r:id="rId6"/>
    <p:sldId id="260" r:id="rId7"/>
    <p:sldId id="276" r:id="rId8"/>
    <p:sldId id="261" r:id="rId9"/>
    <p:sldId id="263" r:id="rId10"/>
    <p:sldId id="264" r:id="rId11"/>
    <p:sldId id="265" r:id="rId12"/>
    <p:sldId id="266" r:id="rId13"/>
    <p:sldId id="277" r:id="rId14"/>
    <p:sldId id="268" r:id="rId15"/>
    <p:sldId id="262" r:id="rId16"/>
    <p:sldId id="267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17163-0AF1-4FE9-86D3-622EA257C08A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FD290D-BFD7-415A-8D11-89EFBDA56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80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Stretch</a:t>
            </a:r>
            <a:r>
              <a:rPr lang="en-US" baseline="0" dirty="0" smtClean="0"/>
              <a:t> it 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</a:t>
            </a:r>
            <a:r>
              <a:rPr lang="en-US" baseline="0" dirty="0" smtClean="0"/>
              <a:t> Bloom’s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Use Bloom’s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15 minutes- What</a:t>
            </a:r>
            <a:r>
              <a:rPr lang="en-US" baseline="0" dirty="0" smtClean="0"/>
              <a:t> is bullying? What can you do to “go green”? Who is the greatest historical figure?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Ask, “</a:t>
            </a:r>
            <a:r>
              <a:rPr lang="en-US" i="1" dirty="0" smtClean="0"/>
              <a:t>How do I plot a co-ordinate set of points?</a:t>
            </a:r>
            <a:r>
              <a:rPr lang="en-US" dirty="0" smtClean="0"/>
              <a:t>” then, while people answer go to the next</a:t>
            </a:r>
            <a:r>
              <a:rPr lang="en-US" baseline="0" dirty="0" smtClean="0"/>
              <a:t> slide.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70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FD290D-BFD7-415A-8D11-89EFBDA56C3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10BC17-E60A-4843-BCC3-B5AAF21F22E0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9A6A80-D094-4D13-B9C3-C5F8D5B34A6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 Like a Champion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the graph: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2590800"/>
            <a:ext cx="26670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What does this graph mean?</a:t>
            </a: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828800"/>
            <a:ext cx="5791200" cy="364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533400" y="5562600"/>
            <a:ext cx="3124200" cy="129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were you able to tell?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724400" y="5562600"/>
            <a:ext cx="3962400" cy="129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happens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the distance as time passes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Stretch It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Respond to right answers with more questioning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Students have to explain their thinking and apply their knowledge in new ways.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1100"/>
              </a:spcBef>
            </a:pPr>
            <a:r>
              <a:rPr lang="en-US" sz="2400" b="1" dirty="0" smtClean="0"/>
              <a:t>Ask how or why:</a:t>
            </a:r>
            <a:r>
              <a:rPr lang="en-US" sz="2400" dirty="0" smtClean="0"/>
              <a:t> Explain how they came up with their answer.</a:t>
            </a:r>
          </a:p>
          <a:p>
            <a:pPr>
              <a:spcBef>
                <a:spcPts val="1100"/>
              </a:spcBef>
            </a:pPr>
            <a:r>
              <a:rPr lang="en-US" sz="2400" b="1" dirty="0" smtClean="0"/>
              <a:t>Ask for another way to answer: </a:t>
            </a:r>
            <a:r>
              <a:rPr lang="en-US" sz="2400" dirty="0" smtClean="0"/>
              <a:t>Ask if there are other methods to get the answer.</a:t>
            </a:r>
          </a:p>
          <a:p>
            <a:pPr>
              <a:spcBef>
                <a:spcPts val="1100"/>
              </a:spcBef>
            </a:pPr>
            <a:r>
              <a:rPr lang="en-US" sz="2400" b="1" dirty="0" smtClean="0"/>
              <a:t>Ask for a better word: </a:t>
            </a:r>
            <a:r>
              <a:rPr lang="en-US" sz="2400" dirty="0" smtClean="0"/>
              <a:t>Get students to use vocabulary words.</a:t>
            </a:r>
          </a:p>
          <a:p>
            <a:pPr>
              <a:spcBef>
                <a:spcPts val="1100"/>
              </a:spcBef>
            </a:pPr>
            <a:r>
              <a:rPr lang="en-US" sz="2400" b="1" dirty="0" smtClean="0"/>
              <a:t>Ask for evidence: </a:t>
            </a:r>
            <a:r>
              <a:rPr lang="en-US" sz="2400" dirty="0" smtClean="0"/>
              <a:t>Describe evidence that supports their conclusion.</a:t>
            </a:r>
          </a:p>
          <a:p>
            <a:pPr>
              <a:spcBef>
                <a:spcPts val="1100"/>
              </a:spcBef>
            </a:pPr>
            <a:r>
              <a:rPr lang="en-US" sz="2400" b="1" dirty="0" smtClean="0"/>
              <a:t>Ask students to integrate a related skill:</a:t>
            </a:r>
            <a:r>
              <a:rPr lang="en-US" sz="2400" dirty="0" smtClean="0"/>
              <a:t> Integrate one skill with a recently mastered skill.</a:t>
            </a:r>
          </a:p>
          <a:p>
            <a:pPr>
              <a:spcBef>
                <a:spcPts val="1100"/>
              </a:spcBef>
            </a:pPr>
            <a:r>
              <a:rPr lang="en-US" sz="2400" b="1" dirty="0" smtClean="0"/>
              <a:t>Ask students to apply the same skill in a new setting: </a:t>
            </a:r>
            <a:r>
              <a:rPr lang="en-US" sz="2400" dirty="0" smtClean="0"/>
              <a:t>Apply a recently mastered skill to a new setting.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DVD Clip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2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Practice Time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First, get with people with your card color.</a:t>
            </a:r>
          </a:p>
          <a:p>
            <a:r>
              <a:rPr lang="en-US" sz="2800" dirty="0" smtClean="0"/>
              <a:t>Then, </a:t>
            </a:r>
            <a:r>
              <a:rPr lang="en-US" sz="2800" dirty="0" smtClean="0"/>
              <a:t>break into smaller groups of 4-6 people </a:t>
            </a:r>
            <a:r>
              <a:rPr lang="en-US" sz="2800" dirty="0" smtClean="0"/>
              <a:t>Finally, practice “Right </a:t>
            </a:r>
            <a:r>
              <a:rPr lang="en-US" sz="2800" dirty="0" smtClean="0"/>
              <a:t>is Right” &amp; “Stretch It” techniques.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“Right is Right” 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Set and </a:t>
            </a:r>
            <a:r>
              <a:rPr lang="en-US" dirty="0" smtClean="0"/>
              <a:t>define a </a:t>
            </a:r>
            <a:r>
              <a:rPr lang="en-US" dirty="0" smtClean="0"/>
              <a:t>high standard of correctness in your classroom.</a:t>
            </a:r>
            <a:endParaRPr lang="en-US" dirty="0"/>
          </a:p>
        </p:txBody>
      </p:sp>
      <p:pic>
        <p:nvPicPr>
          <p:cNvPr id="1026" name="Picture 2" descr="C:\Documents and Settings\Lauren\Local Settings\Temporary Internet Files\Content.IE5\H5HCWLKU\MC90043390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700" y="7239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“Stretch It” 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The sequence of learning does not end with a right answer; reward right answers with follow-up questions that extend knowledge and test </a:t>
            </a:r>
            <a:r>
              <a:rPr lang="en-US" dirty="0" smtClean="0"/>
              <a:t>for </a:t>
            </a:r>
            <a:r>
              <a:rPr lang="en-US" dirty="0" smtClean="0"/>
              <a:t>reliability. This technique is especially important for differentiating instruction.</a:t>
            </a:r>
            <a:endParaRPr lang="en-US" dirty="0"/>
          </a:p>
        </p:txBody>
      </p:sp>
      <p:pic>
        <p:nvPicPr>
          <p:cNvPr id="1026" name="Picture 2" descr="C:\Documents and Settings\Lauren\Local Settings\Temporary Internet Files\Content.IE5\H5HCWLKU\MC90043390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700" y="7239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Format Matters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Have students use complete grammatically correct sentences when answering.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4400" cy="3029712"/>
          </a:xfrm>
        </p:spPr>
        <p:txBody>
          <a:bodyPr>
            <a:noAutofit/>
          </a:bodyPr>
          <a:lstStyle/>
          <a:p>
            <a:pPr>
              <a:lnSpc>
                <a:spcPts val="4320"/>
              </a:lnSpc>
              <a:spcBef>
                <a:spcPts val="600"/>
              </a:spcBef>
            </a:pPr>
            <a:r>
              <a:rPr lang="en-US" sz="3600" i="1" dirty="0" smtClean="0"/>
              <a:t>Identify the error</a:t>
            </a:r>
            <a:r>
              <a:rPr lang="en-US" sz="3600" dirty="0" smtClean="0"/>
              <a:t>: emphasize the error and have the student correct their mistake.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i="1" dirty="0" smtClean="0"/>
              <a:t>Begin the correction</a:t>
            </a:r>
            <a:r>
              <a:rPr lang="en-US" sz="3600" dirty="0" smtClean="0"/>
              <a:t>: correct the error and have the students finish the sentence.</a:t>
            </a:r>
            <a:endParaRPr lang="en-US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2098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Audible Format:</a:t>
            </a:r>
            <a:r>
              <a:rPr lang="en-US" sz="2000" dirty="0" smtClean="0"/>
              <a:t> Use the word “Voice” when you need a student to speak up. “I need someone with a </a:t>
            </a:r>
            <a:r>
              <a:rPr lang="en-US" sz="2000" i="1" dirty="0" smtClean="0"/>
              <a:t>voice</a:t>
            </a:r>
            <a:r>
              <a:rPr lang="en-US" sz="2000" dirty="0" smtClean="0"/>
              <a:t> to tell me what I need to do next.” “Use your </a:t>
            </a:r>
            <a:r>
              <a:rPr lang="en-US" sz="2000" i="1" dirty="0" smtClean="0"/>
              <a:t>voice</a:t>
            </a:r>
            <a:r>
              <a:rPr lang="en-US" sz="2000" dirty="0" smtClean="0"/>
              <a:t> to tell me…”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/>
              <a:t>Unit format</a:t>
            </a:r>
            <a:r>
              <a:rPr lang="en-US" sz="2000" dirty="0" smtClean="0"/>
              <a:t>: have students </a:t>
            </a:r>
            <a:r>
              <a:rPr lang="en-US" sz="2000" i="1" dirty="0" smtClean="0"/>
              <a:t>dress up</a:t>
            </a:r>
            <a:r>
              <a:rPr lang="en-US" sz="2000" dirty="0" smtClean="0"/>
              <a:t> an answer by including the unit.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“Format Matters” 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It’s not just what students say that matters but how they communicate it. To succeed, students must take their knowledge &amp; express it in the language of opportunity. </a:t>
            </a:r>
            <a:endParaRPr lang="en-US" dirty="0"/>
          </a:p>
        </p:txBody>
      </p:sp>
      <p:pic>
        <p:nvPicPr>
          <p:cNvPr id="1026" name="Picture 2" descr="C:\Documents and Settings\Lauren\Local Settings\Temporary Internet Files\Content.IE5\H5HCWLKU\MC90043390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700" y="7239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LMS’ definitions of “High Academic Expectations”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Big words from </a:t>
            </a:r>
            <a:r>
              <a:rPr lang="en-US" dirty="0" err="1" smtClean="0"/>
              <a:t>wordle</a:t>
            </a:r>
            <a:r>
              <a:rPr lang="en-US" dirty="0" smtClean="0"/>
              <a:t> go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Without Apology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There is no such thing as boring content.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Making it “accessible”</a:t>
            </a:r>
            <a:r>
              <a:rPr lang="en-US" dirty="0" smtClean="0"/>
              <a:t>: don’t replace or water down content.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2118360"/>
            <a:ext cx="4038600" cy="4434840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900"/>
              </a:spcBef>
            </a:pPr>
            <a:r>
              <a:rPr lang="en-US" dirty="0" smtClean="0"/>
              <a:t>This material is great because it is really challenging!</a:t>
            </a:r>
          </a:p>
          <a:p>
            <a:pPr lvl="0">
              <a:spcBef>
                <a:spcPts val="900"/>
              </a:spcBef>
            </a:pPr>
            <a:r>
              <a:rPr lang="en-US" dirty="0" smtClean="0"/>
              <a:t>Lots of people don’t understand this until they get to college, but you’ll know it now! Cool!</a:t>
            </a:r>
          </a:p>
          <a:p>
            <a:pPr lvl="0">
              <a:spcBef>
                <a:spcPts val="900"/>
              </a:spcBef>
            </a:pPr>
            <a:r>
              <a:rPr lang="en-US" dirty="0" smtClean="0"/>
              <a:t>This can really help you succeed by…</a:t>
            </a:r>
          </a:p>
          <a:p>
            <a:pPr lvl="0">
              <a:spcBef>
                <a:spcPts val="900"/>
              </a:spcBef>
            </a:pPr>
            <a:r>
              <a:rPr lang="en-US" dirty="0" smtClean="0"/>
              <a:t>A lot of people are afraid of this stuff, so after you’ve mastered it you’ll know more than most adults.</a:t>
            </a:r>
          </a:p>
          <a:p>
            <a:pPr lvl="0">
              <a:spcBef>
                <a:spcPts val="900"/>
              </a:spcBef>
            </a:pPr>
            <a:r>
              <a:rPr lang="en-US" dirty="0" smtClean="0"/>
              <a:t>This is one of the things you’re going to take real pride in knowing.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434840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600"/>
              </a:spcBef>
            </a:pPr>
            <a:r>
              <a:rPr lang="en-US" dirty="0" smtClean="0"/>
              <a:t>When you’re in college, you can show off how much you already know about…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Don’t be rattled by this. There are a few fancy words, but once you know them you’ll have this down.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This </a:t>
            </a:r>
            <a:r>
              <a:rPr lang="en-US" i="1" dirty="0" smtClean="0"/>
              <a:t>is</a:t>
            </a:r>
            <a:r>
              <a:rPr lang="en-US" dirty="0" smtClean="0"/>
              <a:t> really tricky, but I haven’t seen much you couldn’t do if you put your mind to it.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I know you can do this so I am going to stick with you on this question.</a:t>
            </a:r>
          </a:p>
          <a:p>
            <a:pPr lvl="0">
              <a:spcBef>
                <a:spcPts val="600"/>
              </a:spcBef>
            </a:pPr>
            <a:r>
              <a:rPr lang="en-US" dirty="0" smtClean="0"/>
              <a:t>It’s ok to be confused the first time through but we’re going to get it so let’s take another try.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Reflections: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080248" cy="3086536"/>
          </a:xfrm>
        </p:spPr>
        <p:txBody>
          <a:bodyPr>
            <a:normAutofit/>
          </a:bodyPr>
          <a:lstStyle/>
          <a:p>
            <a:r>
              <a:rPr lang="en-US" dirty="0" smtClean="0"/>
              <a:t>Hard Copy or Digital version</a:t>
            </a:r>
          </a:p>
          <a:p>
            <a:endParaRPr lang="en-US" dirty="0" smtClean="0"/>
          </a:p>
          <a:p>
            <a:r>
              <a:rPr lang="en-US" dirty="0" smtClean="0"/>
              <a:t>Google Form on LMS PD wiki under Reflections</a:t>
            </a:r>
          </a:p>
          <a:p>
            <a:pPr marL="738188">
              <a:buFont typeface="Arial" pitchFamily="34" charset="0"/>
              <a:buChar char="•"/>
            </a:pPr>
            <a:r>
              <a:rPr lang="en-US" dirty="0" smtClean="0"/>
              <a:t>	Wiki is on the Staff resource link on District website</a:t>
            </a:r>
          </a:p>
          <a:p>
            <a:endParaRPr lang="en-US" dirty="0" smtClean="0"/>
          </a:p>
          <a:p>
            <a:r>
              <a:rPr lang="en-US" dirty="0" smtClean="0"/>
              <a:t>Work individually or in groups.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 Opt Out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not ok not to 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Begins with a student unable to answer and ends with him providing the answer. 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2800" b="1" dirty="0" smtClean="0"/>
              <a:t>Ex 1</a:t>
            </a:r>
            <a:r>
              <a:rPr lang="en-US" sz="2800" dirty="0" smtClean="0"/>
              <a:t>: If student doesn’t know ask the class to explain the question. Then repeat the explanation while asking the first student for the answer again.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Ex 2</a:t>
            </a:r>
            <a:r>
              <a:rPr lang="en-US" sz="2800" dirty="0" smtClean="0"/>
              <a:t>: Student answers, “I </a:t>
            </a:r>
            <a:r>
              <a:rPr lang="en-US" sz="2800" dirty="0" err="1" smtClean="0"/>
              <a:t>dunno</a:t>
            </a:r>
            <a:r>
              <a:rPr lang="en-US" sz="2800" dirty="0" smtClean="0"/>
              <a:t>.” Ask another student. If this student answers correctly return to student 1 </a:t>
            </a:r>
            <a:r>
              <a:rPr lang="en-US" sz="2200" dirty="0" smtClean="0"/>
              <a:t>(I </a:t>
            </a:r>
            <a:r>
              <a:rPr lang="en-US" sz="2200" dirty="0" err="1" smtClean="0"/>
              <a:t>dunno</a:t>
            </a:r>
            <a:r>
              <a:rPr lang="en-US" sz="2200" dirty="0" smtClean="0"/>
              <a:t> student) </a:t>
            </a:r>
            <a:r>
              <a:rPr lang="en-US" sz="2800" dirty="0" smtClean="0"/>
              <a:t>and ask for the answer again to the same question. 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Ex 3</a:t>
            </a:r>
            <a:r>
              <a:rPr lang="en-US" sz="2800" dirty="0" smtClean="0"/>
              <a:t>: Be more firm: Repeat the answer to the student and then ask them to repeat it back to you.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Ex 4</a:t>
            </a:r>
            <a:r>
              <a:rPr lang="en-US" sz="2800" dirty="0" smtClean="0"/>
              <a:t>: If student #1 refuses to answer, repeat the process.</a:t>
            </a:r>
          </a:p>
          <a:p>
            <a:pPr lvl="1"/>
            <a:r>
              <a:rPr lang="en-US" sz="2400" dirty="0" smtClean="0"/>
              <a:t>If still refuse then the student is being defiant and can be addressed with a consequence.- “I expect students to try, I will speak with you …”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800" b="1" dirty="0" smtClean="0"/>
              <a:t>Ex 5</a:t>
            </a:r>
            <a:r>
              <a:rPr lang="en-US" sz="2800" dirty="0" smtClean="0"/>
              <a:t>: If the second student responds with “I </a:t>
            </a:r>
            <a:r>
              <a:rPr lang="en-US" sz="2800" dirty="0" err="1" smtClean="0"/>
              <a:t>dunno</a:t>
            </a:r>
            <a:r>
              <a:rPr lang="en-US" sz="2800" dirty="0" smtClean="0"/>
              <a:t>” then you give the answer and ask student #1 and #2 to repeat.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“No Opt Out” Key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r>
              <a:rPr lang="en-US" dirty="0" smtClean="0"/>
              <a:t>A sequence that begins with a student unable (or unwilling) to answer a question should end with the student answering the question as often as possible.</a:t>
            </a:r>
            <a:endParaRPr lang="en-US" dirty="0"/>
          </a:p>
        </p:txBody>
      </p:sp>
      <p:pic>
        <p:nvPicPr>
          <p:cNvPr id="1026" name="Picture 2" descr="C:\Documents and Settings\Lauren\Local Settings\Temporary Internet Files\Content.IE5\H5HCWLKU\MC90043390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4700" y="7239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Right is Right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Accept only answers that are </a:t>
            </a:r>
            <a:r>
              <a:rPr lang="en-US" sz="4000" dirty="0" smtClean="0"/>
              <a:t>100%</a:t>
            </a:r>
            <a:r>
              <a:rPr lang="en-US" sz="2800" dirty="0" smtClean="0"/>
              <a:t> correct.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112264"/>
          </a:xfrm>
        </p:spPr>
        <p:txBody>
          <a:bodyPr/>
          <a:lstStyle/>
          <a:p>
            <a:r>
              <a:rPr lang="en-US" dirty="0" smtClean="0"/>
              <a:t>How would I plot: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chemeClr val="tx1"/>
                </a:solidFill>
              </a:rPr>
              <a:t>(3,2)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Students will stop striving when the hear the word “</a:t>
            </a:r>
            <a:r>
              <a:rPr lang="en-US" sz="4000" i="1" dirty="0" smtClean="0"/>
              <a:t>right”</a:t>
            </a:r>
            <a:r>
              <a:rPr lang="en-US" sz="4000" dirty="0" smtClean="0"/>
              <a:t> or “</a:t>
            </a:r>
            <a:r>
              <a:rPr lang="en-US" sz="4000" i="1" dirty="0" smtClean="0"/>
              <a:t>yes”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52400" y="2007648"/>
            <a:ext cx="4344988" cy="659352"/>
          </a:xfrm>
        </p:spPr>
        <p:txBody>
          <a:bodyPr/>
          <a:lstStyle/>
          <a:p>
            <a:r>
              <a:rPr lang="en-US" sz="2000" dirty="0" smtClean="0"/>
              <a:t>If a student isn’t fully correct you should respond:</a:t>
            </a:r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645025" y="2088357"/>
            <a:ext cx="4498975" cy="65484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Answer the question: </a:t>
            </a:r>
          </a:p>
          <a:p>
            <a:endParaRPr lang="en-US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2783680"/>
            <a:ext cx="4040188" cy="369332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You are almost there.</a:t>
            </a:r>
          </a:p>
          <a:p>
            <a:pPr lvl="0"/>
            <a:r>
              <a:rPr lang="en-US" sz="2400" dirty="0" smtClean="0"/>
              <a:t>I like </a:t>
            </a:r>
            <a:r>
              <a:rPr lang="en-US" sz="2400" dirty="0" smtClean="0"/>
              <a:t>what </a:t>
            </a:r>
            <a:r>
              <a:rPr lang="en-US" sz="2400" dirty="0" smtClean="0"/>
              <a:t>you have </a:t>
            </a:r>
            <a:r>
              <a:rPr lang="en-US" sz="2400" dirty="0" smtClean="0"/>
              <a:t>done so far.</a:t>
            </a:r>
          </a:p>
          <a:p>
            <a:pPr lvl="0"/>
            <a:r>
              <a:rPr lang="en-US" sz="2400" dirty="0" smtClean="0"/>
              <a:t>You are closing in on the right answer.</a:t>
            </a:r>
          </a:p>
          <a:p>
            <a:pPr lvl="0"/>
            <a:r>
              <a:rPr lang="en-US" sz="2400" dirty="0" smtClean="0"/>
              <a:t>You’ve done some good work so far.</a:t>
            </a:r>
          </a:p>
          <a:p>
            <a:pPr lvl="0"/>
            <a:r>
              <a:rPr lang="en-US" sz="2400" dirty="0" smtClean="0"/>
              <a:t>You’ve made a great start.</a:t>
            </a:r>
            <a:endParaRPr lang="en-US" sz="40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555080"/>
            <a:ext cx="4346575" cy="392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Students give the answer to another question (one that was not asked) or respond a different type of information (formula instead of definition).</a:t>
            </a:r>
          </a:p>
          <a:p>
            <a:pPr lvl="0"/>
            <a:r>
              <a:rPr lang="en-US" dirty="0" smtClean="0"/>
              <a:t>We will talk about that in a few minutes. Right now I want to know about…</a:t>
            </a:r>
          </a:p>
          <a:p>
            <a:pPr lvl="0"/>
            <a:r>
              <a:rPr lang="en-US" dirty="0" smtClean="0"/>
              <a:t>That’s an example, I want a definition.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Right is Right cont.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4344988" cy="659352"/>
          </a:xfrm>
        </p:spPr>
        <p:txBody>
          <a:bodyPr/>
          <a:lstStyle/>
          <a:p>
            <a:r>
              <a:rPr lang="en-US" sz="2000" dirty="0" smtClean="0"/>
              <a:t>Hold out for all the way: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645025" y="1447800"/>
            <a:ext cx="4498975" cy="65484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Right answer, Right time:</a:t>
            </a:r>
            <a:endParaRPr lang="en-US" sz="20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152400" y="2133600"/>
            <a:ext cx="4344988" cy="4572000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800"/>
              </a:spcBef>
            </a:pPr>
            <a:r>
              <a:rPr lang="en-US" sz="2400" dirty="0" smtClean="0"/>
              <a:t>I like what you have done. Can you get us the rest of the way?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We’re almost there. Can you find the last piece?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I like most of that…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Can you develop that further?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Okay, but, there’s a bit more to it than that.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Kim just knocked a base hit. Who can bring her home?</a:t>
            </a:r>
          </a:p>
          <a:p>
            <a:pPr lvl="0">
              <a:spcBef>
                <a:spcPts val="800"/>
              </a:spcBef>
            </a:pPr>
            <a:r>
              <a:rPr lang="en-US" sz="2400" dirty="0" smtClean="0"/>
              <a:t>Repeat the student’s words back to them placing emphasis on incomplete parts if necessary.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302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Student gets ahead of where you want them to be. Ex: provides the answer when you want a specific step in the problem.</a:t>
            </a:r>
          </a:p>
          <a:p>
            <a:pPr lvl="0"/>
            <a:r>
              <a:rPr lang="en-US" dirty="0" smtClean="0"/>
              <a:t>My question wasn’t about the solution to the problem. It was about what we do next. What </a:t>
            </a:r>
            <a:r>
              <a:rPr lang="en-US" i="1" dirty="0" smtClean="0"/>
              <a:t>do</a:t>
            </a:r>
            <a:r>
              <a:rPr lang="en-US" dirty="0" smtClean="0"/>
              <a:t> we do next?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1184</Words>
  <Application>Microsoft Office PowerPoint</Application>
  <PresentationFormat>On-screen Show (4:3)</PresentationFormat>
  <Paragraphs>120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Teach Like a Champion</vt:lpstr>
      <vt:lpstr>LMS’ definitions of “High Academic Expectations”</vt:lpstr>
      <vt:lpstr>No Opt Out</vt:lpstr>
      <vt:lpstr>Begins with a student unable to answer and ends with him providing the answer. </vt:lpstr>
      <vt:lpstr>“No Opt Out” Key Idea</vt:lpstr>
      <vt:lpstr>Right is Right</vt:lpstr>
      <vt:lpstr>How would I plot:   (3,2)</vt:lpstr>
      <vt:lpstr>Students will stop striving when the hear the word “right” or “yes”.</vt:lpstr>
      <vt:lpstr>Right is Right cont.</vt:lpstr>
      <vt:lpstr>Look at the graph:</vt:lpstr>
      <vt:lpstr>Stretch It</vt:lpstr>
      <vt:lpstr>Students have to explain their thinking and apply their knowledge in new ways.</vt:lpstr>
      <vt:lpstr>DVD Clip</vt:lpstr>
      <vt:lpstr>Practice Time</vt:lpstr>
      <vt:lpstr>“Right is Right” Key Idea</vt:lpstr>
      <vt:lpstr>“Stretch It” Key Idea</vt:lpstr>
      <vt:lpstr>Format Matters</vt:lpstr>
      <vt:lpstr>Identify the error: emphasize the error and have the student correct their mistake.  Begin the correction: correct the error and have the students finish the sentence.</vt:lpstr>
      <vt:lpstr>“Format Matters” Key Idea</vt:lpstr>
      <vt:lpstr>Without Apology</vt:lpstr>
      <vt:lpstr>Making it “accessible”: don’t replace or water down content.</vt:lpstr>
      <vt:lpstr>Reflections: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Like a Champion</dc:title>
  <dc:creator>Lauren</dc:creator>
  <cp:lastModifiedBy>Lauren Stolzer</cp:lastModifiedBy>
  <cp:revision>31</cp:revision>
  <dcterms:created xsi:type="dcterms:W3CDTF">2011-09-01T22:00:50Z</dcterms:created>
  <dcterms:modified xsi:type="dcterms:W3CDTF">2011-09-07T19:23:31Z</dcterms:modified>
</cp:coreProperties>
</file>